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9" r:id="rId3"/>
    <p:sldId id="282" r:id="rId4"/>
    <p:sldId id="290" r:id="rId5"/>
    <p:sldId id="291" r:id="rId6"/>
    <p:sldId id="280" r:id="rId7"/>
    <p:sldId id="273" r:id="rId8"/>
    <p:sldId id="281" r:id="rId9"/>
    <p:sldId id="289" r:id="rId10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F"/>
    <a:srgbClr val="014067"/>
    <a:srgbClr val="014E7D"/>
    <a:srgbClr val="013657"/>
    <a:srgbClr val="01456F"/>
    <a:srgbClr val="014B79"/>
    <a:srgbClr val="0937C9"/>
    <a:srgbClr val="002774"/>
    <a:srgbClr val="929A4A"/>
    <a:srgbClr val="EAB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74" autoAdjust="0"/>
  </p:normalViewPr>
  <p:slideViewPr>
    <p:cSldViewPr snapToGrid="0" showGuides="1">
      <p:cViewPr varScale="1">
        <p:scale>
          <a:sx n="67" d="100"/>
          <a:sy n="67" d="100"/>
        </p:scale>
        <p:origin x="644" y="32"/>
      </p:cViewPr>
      <p:guideLst>
        <p:guide pos="3840"/>
        <p:guide pos="597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233DA82-3F88-44B8-BD04-AA40EEE84FBF}" type="datetime1">
              <a:rPr lang="ru-RU" smtClean="0"/>
              <a:t>07.11.2024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F1072A3-100F-40A9-915F-8D2D9E6962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35371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690D7-6006-41CE-9478-6ADEF6469083}" type="datetime1">
              <a:rPr lang="ru-RU" smtClean="0"/>
              <a:pPr/>
              <a:t>07.11.2024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9230CFA-805A-4FD3-B3A0-DAAA5993DA1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989277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187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454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221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1679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882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ru-RU" noProof="0" smtClean="0"/>
              <a:t>6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49701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246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230CFA-805A-4FD3-B3A0-DAAA5993DA17}" type="slidenum">
              <a:rPr lang="ru-RU" noProof="0" smtClean="0"/>
              <a:t>8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11017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fld id="{017105BD-6D6F-49DB-9DE4-D4A6452D7E5F}" type="slidenum">
              <a:rPr lang="ru-RU" altLang="zh-CN" noProof="0" smtClean="0"/>
              <a:t>9</a:t>
            </a:fld>
            <a:endParaRPr lang="ru-RU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1416909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sp>
        <p:nvSpPr>
          <p:cNvPr id="3" name="Подзаголовок 2" title="Подзаголовок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ЩЕЛКНИТЕ, ЧТОБЫ ИЗМЕНИТЬ СТИЛЬ ОБРАЗЦА ПОДЗАГОЛОВКА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045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38" userDrawn="1">
          <p15:clr>
            <a:srgbClr val="FBAE40"/>
          </p15:clr>
        </p15:guide>
        <p15:guide id="4" orient="horz" pos="4178" userDrawn="1">
          <p15:clr>
            <a:srgbClr val="FBAE40"/>
          </p15:clr>
        </p15:guide>
        <p15:guide id="5" orient="horz" pos="142" userDrawn="1">
          <p15:clr>
            <a:srgbClr val="FBAE40"/>
          </p15:clr>
        </p15:guide>
        <p15:guide id="6" pos="2457" userDrawn="1">
          <p15:clr>
            <a:srgbClr val="FBAE40"/>
          </p15:clr>
        </p15:guide>
        <p15:guide id="7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sp>
        <p:nvSpPr>
          <p:cNvPr id="3" name="Подзаголовок 2" title="Подзаголовок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ЩЕЛКНИТЕ, ЧТОБЫ ИЗМЕНИТЬ СТИЛЬ ОБРАЗЦА ПОДЗАГОЛОВКА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920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Прямоугольный треугольник 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Параллелограмм 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Заголовок 1" title="Название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sp>
        <p:nvSpPr>
          <p:cNvPr id="101" name="Текст 2" title="Подзаголовок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РЕДАКТИРОВАНИЕ ОСНОВНЫХ СТИЛЕЙ ТЕКСТА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араллелограмм 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89179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 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74596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 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5" name="Объект 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4737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 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en-US" b="1" dirty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  <p:sp>
        <p:nvSpPr>
          <p:cNvPr id="20" name="Текст 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Объект 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4" name="Объект 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60695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00659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90840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7A5C384-78D0-4088-9411-AB6790574770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Надпись 17">
            <a:extLst>
              <a:ext uri="{FF2B5EF4-FFF2-40B4-BE49-F238E27FC236}">
                <a16:creationId xmlns:a16="http://schemas.microsoft.com/office/drawing/2014/main" id="{CC52C5C1-EC33-44C1-9D54-A1058BBF1812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Диагональная полоса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Параллелограмм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0" name="Параллелограмм 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19906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Надпись 20">
            <a:extLst>
              <a:ext uri="{FF2B5EF4-FFF2-40B4-BE49-F238E27FC236}">
                <a16:creationId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Диагональная полоса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1" name="Параллелограмм 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58419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EDAB3FE-9015-40FD-A870-D81B5A86A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5891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Прямоугольный треугольник 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Параллелограмм 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Заголовок 1" title="Название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sp>
        <p:nvSpPr>
          <p:cNvPr id="101" name="Текст 2" title="Подзаголовок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РЕДАКТИРОВАНИЕ ОСНОВНЫХ СТИЛЕЙ ТЕКСТА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араллелограмм 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23998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4170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14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столбцов со знач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: Фигура 6">
            <a:extLst>
              <a:ext uri="{FF2B5EF4-FFF2-40B4-BE49-F238E27FC236}">
                <a16:creationId xmlns:a16="http://schemas.microsoft.com/office/drawing/2014/main" id="{A533F602-EEC9-45F6-8223-8C8F4914919D}"/>
              </a:ext>
            </a:extLst>
          </p:cNvPr>
          <p:cNvSpPr/>
          <p:nvPr userDrawn="1"/>
        </p:nvSpPr>
        <p:spPr>
          <a:xfrm>
            <a:off x="2121636" y="2070606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5" name="Полилиния: Фигура 7">
            <a:extLst>
              <a:ext uri="{FF2B5EF4-FFF2-40B4-BE49-F238E27FC236}">
                <a16:creationId xmlns:a16="http://schemas.microsoft.com/office/drawing/2014/main" id="{08F73F8C-5CF8-4470-AE2B-8E6D7952FF3E}"/>
              </a:ext>
            </a:extLst>
          </p:cNvPr>
          <p:cNvSpPr/>
          <p:nvPr userDrawn="1"/>
        </p:nvSpPr>
        <p:spPr>
          <a:xfrm>
            <a:off x="4174867" y="2073440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6" name="Полилиния: Фигура 8">
            <a:extLst>
              <a:ext uri="{FF2B5EF4-FFF2-40B4-BE49-F238E27FC236}">
                <a16:creationId xmlns:a16="http://schemas.microsoft.com/office/drawing/2014/main" id="{1299AD72-44AB-4D37-ABBB-9E295508DDB5}"/>
              </a:ext>
            </a:extLst>
          </p:cNvPr>
          <p:cNvSpPr/>
          <p:nvPr userDrawn="1"/>
        </p:nvSpPr>
        <p:spPr>
          <a:xfrm>
            <a:off x="6308379" y="2064520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7" name="Полилиния: Фигура 9">
            <a:extLst>
              <a:ext uri="{FF2B5EF4-FFF2-40B4-BE49-F238E27FC236}">
                <a16:creationId xmlns:a16="http://schemas.microsoft.com/office/drawing/2014/main" id="{834981F1-A16D-4CA2-8001-0D2A65539268}"/>
              </a:ext>
            </a:extLst>
          </p:cNvPr>
          <p:cNvSpPr/>
          <p:nvPr userDrawn="1"/>
        </p:nvSpPr>
        <p:spPr>
          <a:xfrm>
            <a:off x="8407152" y="2068980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31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id="{7AA46292-B7E4-4DB5-85D0-C4F19D66F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1770" y="4416565"/>
            <a:ext cx="1877575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ru-RU" sz="1800" b="1">
                <a:solidFill>
                  <a:schemeClr val="bg1"/>
                </a:solidFill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32" name="Контент 47">
            <a:extLst>
              <a:ext uri="{FF2B5EF4-FFF2-40B4-BE49-F238E27FC236}">
                <a16:creationId xmlns:a16="http://schemas.microsoft.com/office/drawing/2014/main" id="{382E7D57-1A1A-432F-AEA9-9730DEE157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27" y="5007731"/>
            <a:ext cx="1691687" cy="811178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altLang="zh-CN" sz="1400" b="0" i="0" kern="1200" dirty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33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id="{E51F0384-440E-45B9-91E7-78CA13DE0B9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888314" y="4416565"/>
            <a:ext cx="1877575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ru-RU" sz="1800" b="1">
                <a:solidFill>
                  <a:schemeClr val="bg1"/>
                </a:solidFill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34" name="Контент 47">
            <a:extLst>
              <a:ext uri="{FF2B5EF4-FFF2-40B4-BE49-F238E27FC236}">
                <a16:creationId xmlns:a16="http://schemas.microsoft.com/office/drawing/2014/main" id="{35EAE525-3692-40E8-894E-B19171FF64F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979171" y="5007731"/>
            <a:ext cx="1691687" cy="811178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altLang="zh-CN" sz="1400" b="0" i="0" kern="1200" dirty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35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id="{847DC539-F391-4470-96EB-486AB02DADB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073898" y="4416565"/>
            <a:ext cx="1877575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ru-RU" sz="1800" b="1">
                <a:solidFill>
                  <a:schemeClr val="bg1"/>
                </a:solidFill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36" name="Контент 47">
            <a:extLst>
              <a:ext uri="{FF2B5EF4-FFF2-40B4-BE49-F238E27FC236}">
                <a16:creationId xmlns:a16="http://schemas.microsoft.com/office/drawing/2014/main" id="{50988645-D146-4AFE-B87D-27927957717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164755" y="5007731"/>
            <a:ext cx="1691687" cy="811178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altLang="zh-CN" sz="1400" b="0" i="0" kern="1200" dirty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37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id="{6712E8AC-14E0-42CC-8037-7C1D0E044B6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259482" y="4416565"/>
            <a:ext cx="1877575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ru-RU" sz="1800" b="1">
                <a:solidFill>
                  <a:schemeClr val="bg1"/>
                </a:solidFill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38" name="Контент 47">
            <a:extLst>
              <a:ext uri="{FF2B5EF4-FFF2-40B4-BE49-F238E27FC236}">
                <a16:creationId xmlns:a16="http://schemas.microsoft.com/office/drawing/2014/main" id="{C68DF822-6F14-4839-BD33-6874C8136EE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350339" y="5007731"/>
            <a:ext cx="1691687" cy="811178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altLang="zh-CN" sz="1400" b="0" i="0" kern="1200" dirty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39" name="Контент 47" descr="Щелкните значок, чтобы добавить фото">
            <a:extLst>
              <a:ext uri="{FF2B5EF4-FFF2-40B4-BE49-F238E27FC236}">
                <a16:creationId xmlns:a16="http://schemas.microsoft.com/office/drawing/2014/main" id="{2D1F75C7-DA21-4400-B066-F38190B4F5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45066" y="4416565"/>
            <a:ext cx="1877575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ru-RU" sz="1800" b="1">
                <a:solidFill>
                  <a:schemeClr val="bg1"/>
                </a:solidFill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lvl="0" rtl="0"/>
            <a:r>
              <a:rPr lang="ru-RU"/>
              <a:t>Образец заголовка </a:t>
            </a:r>
          </a:p>
        </p:txBody>
      </p:sp>
      <p:sp>
        <p:nvSpPr>
          <p:cNvPr id="40" name="Контент 47">
            <a:extLst>
              <a:ext uri="{FF2B5EF4-FFF2-40B4-BE49-F238E27FC236}">
                <a16:creationId xmlns:a16="http://schemas.microsoft.com/office/drawing/2014/main" id="{F7CF6BF0-A40D-4F18-B9DF-D9C4106065D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35923" y="5007731"/>
            <a:ext cx="1691687" cy="811178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altLang="zh-CN" sz="1400" b="0" i="0" kern="1200" dirty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lang="ru-RU" sz="1000"/>
            </a:lvl2pPr>
            <a:lvl3pPr>
              <a:defRPr lang="ru-RU" sz="900"/>
            </a:lvl3pPr>
            <a:lvl4pPr>
              <a:defRPr lang="ru-RU" sz="800"/>
            </a:lvl4pPr>
            <a:lvl5pPr>
              <a:defRPr lang="ru-RU"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/>
              <a:t>Щелкните, чтобы изменить стили текста образца слайда </a:t>
            </a:r>
          </a:p>
        </p:txBody>
      </p:sp>
      <p:sp>
        <p:nvSpPr>
          <p:cNvPr id="41" name="Контент 47">
            <a:extLst>
              <a:ext uri="{FF2B5EF4-FFF2-40B4-BE49-F238E27FC236}">
                <a16:creationId xmlns:a16="http://schemas.microsoft.com/office/drawing/2014/main" id="{95C6B2A2-937E-4C7D-92E3-8A105DD43A98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983282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altLang="en-US"/>
          </a:p>
        </p:txBody>
      </p:sp>
      <p:sp>
        <p:nvSpPr>
          <p:cNvPr id="42" name="Контент 47">
            <a:extLst>
              <a:ext uri="{FF2B5EF4-FFF2-40B4-BE49-F238E27FC236}">
                <a16:creationId xmlns:a16="http://schemas.microsoft.com/office/drawing/2014/main" id="{A9ECEF10-95EB-4F03-B3B1-8FC0E421618E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3109346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altLang="en-US"/>
          </a:p>
        </p:txBody>
      </p:sp>
      <p:sp>
        <p:nvSpPr>
          <p:cNvPr id="43" name="Контент 47">
            <a:extLst>
              <a:ext uri="{FF2B5EF4-FFF2-40B4-BE49-F238E27FC236}">
                <a16:creationId xmlns:a16="http://schemas.microsoft.com/office/drawing/2014/main" id="{12D92FE1-9874-49B8-8FDC-F903A4843015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5235410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altLang="en-US"/>
          </a:p>
        </p:txBody>
      </p:sp>
      <p:sp>
        <p:nvSpPr>
          <p:cNvPr id="44" name="Контент 47">
            <a:extLst>
              <a:ext uri="{FF2B5EF4-FFF2-40B4-BE49-F238E27FC236}">
                <a16:creationId xmlns:a16="http://schemas.microsoft.com/office/drawing/2014/main" id="{12070F52-AB91-476E-9FE0-5403568A11DD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7361474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altLang="en-US"/>
          </a:p>
        </p:txBody>
      </p:sp>
      <p:sp>
        <p:nvSpPr>
          <p:cNvPr id="45" name="Контент 47">
            <a:extLst>
              <a:ext uri="{FF2B5EF4-FFF2-40B4-BE49-F238E27FC236}">
                <a16:creationId xmlns:a16="http://schemas.microsoft.com/office/drawing/2014/main" id="{13AE459B-26D7-43FC-BE0B-EF7B119D7D40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9487536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altLang="en-US"/>
          </a:p>
        </p:txBody>
      </p:sp>
      <p:sp>
        <p:nvSpPr>
          <p:cNvPr id="25" name="Заголовок 4">
            <a:extLst>
              <a:ext uri="{FF2B5EF4-FFF2-40B4-BE49-F238E27FC236}">
                <a16:creationId xmlns:a16="http://schemas.microsoft.com/office/drawing/2014/main" id="{C8ECEE37-7B17-4FD7-2612-FBD357E10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ru-RU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F7F2CD23-FF0B-8184-9F40-957043412F1C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876D293-58F2-B8E9-6576-2676F210D7CF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47FEACEE-25B4-4A2D-B147-27296E36371D}" type="slidenum">
              <a:rPr lang="ru-RU" altLang="zh-CN" noProof="0" smtClean="0"/>
              <a:pPr/>
              <a:t>‹#›</a:t>
            </a:fld>
            <a:endParaRPr lang="ru-RU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2266297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 title="Пункты маркированного списка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4" name="Прямоугольный треугольник 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 title="Подзаголовок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3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2" name="Заголовок 1" title="Название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 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42230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ый треугольник 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45720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" name="Объект 2" title="Пункты маркированного списка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 title="Подзаголовок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19" name="Заголовок 1" title="Название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5" name="Надпись 14">
            <a:extLst>
              <a:ext uri="{FF2B5EF4-FFF2-40B4-BE49-F238E27FC236}">
                <a16:creationId xmlns:a16="http://schemas.microsoft.com/office/drawing/2014/main" id="{5E24A5A7-66A2-7F43-9A7A-5E13F74F8C0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</p:spTree>
    <p:extLst>
      <p:ext uri="{BB962C8B-B14F-4D97-AF65-F5344CB8AC3E}">
        <p14:creationId xmlns:p14="http://schemas.microsoft.com/office/powerpoint/2010/main" val="4283110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17" name="Текст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Объект 3" title="Пункты маркированного списка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ru-RU" noProof="0"/>
              <a:t>Образец текста</a:t>
            </a:r>
          </a:p>
          <a:p>
            <a:pPr lvl="1" rtl="0">
              <a:buClr>
                <a:schemeClr val="accent2"/>
              </a:buClr>
            </a:pPr>
            <a:r>
              <a:rPr lang="ru-RU" noProof="0"/>
              <a:t>Второй уровень</a:t>
            </a:r>
          </a:p>
          <a:p>
            <a:pPr lvl="2" rtl="0">
              <a:buClr>
                <a:schemeClr val="accent2"/>
              </a:buClr>
            </a:pPr>
            <a:r>
              <a:rPr lang="ru-RU" noProof="0"/>
              <a:t>Третий уровень</a:t>
            </a:r>
          </a:p>
          <a:p>
            <a:pPr lvl="3" rtl="0">
              <a:buClr>
                <a:schemeClr val="accent2"/>
              </a:buClr>
            </a:pPr>
            <a:r>
              <a:rPr lang="ru-RU" noProof="0"/>
              <a:t>Четвертый уровень</a:t>
            </a:r>
          </a:p>
          <a:p>
            <a:pPr lvl="4" rtl="0">
              <a:buClr>
                <a:schemeClr val="accent2"/>
              </a:buClr>
            </a:pPr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9" name="Текст 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Объект 5" title="Пункты маркированного списка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ru-RU" noProof="0"/>
              <a:t>Образец текста</a:t>
            </a:r>
          </a:p>
          <a:p>
            <a:pPr lvl="1" rtl="0">
              <a:buClr>
                <a:schemeClr val="accent2"/>
              </a:buClr>
            </a:pPr>
            <a:r>
              <a:rPr lang="ru-RU" noProof="0"/>
              <a:t>Второй уровень</a:t>
            </a:r>
          </a:p>
          <a:p>
            <a:pPr lvl="2" rtl="0">
              <a:buClr>
                <a:schemeClr val="accent2"/>
              </a:buClr>
            </a:pPr>
            <a:r>
              <a:rPr lang="ru-RU" noProof="0"/>
              <a:t>Третий уровень</a:t>
            </a:r>
          </a:p>
          <a:p>
            <a:pPr lvl="3" rtl="0">
              <a:buClr>
                <a:schemeClr val="accent2"/>
              </a:buClr>
            </a:pPr>
            <a:r>
              <a:rPr lang="ru-RU" noProof="0"/>
              <a:t>Четвертый уровень</a:t>
            </a:r>
          </a:p>
          <a:p>
            <a:pPr lvl="4" rtl="0">
              <a:buClr>
                <a:schemeClr val="accent2"/>
              </a:buClr>
            </a:pPr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4" name="Текст 4" title="Подзаголовок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 </a:t>
            </a:r>
          </a:p>
        </p:txBody>
      </p:sp>
    </p:spTree>
    <p:extLst>
      <p:ext uri="{BB962C8B-B14F-4D97-AF65-F5344CB8AC3E}">
        <p14:creationId xmlns:p14="http://schemas.microsoft.com/office/powerpoint/2010/main" val="3256540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FB39FF5-7AF5-4963-9346-2640496A3302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адпись 15">
            <a:extLst>
              <a:ext uri="{FF2B5EF4-FFF2-40B4-BE49-F238E27FC236}">
                <a16:creationId xmlns:a16="http://schemas.microsoft.com/office/drawing/2014/main" id="{A4F49194-9068-41AA-B460-962319BF96A4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Диагональная полоса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Параллелограмм 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3" name="Параллелограмм 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34" name="Текст 4" title="Подзаголовок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7" name="Заголовок 1" title="Название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Добавьте текст здесь</a:t>
            </a:r>
          </a:p>
        </p:txBody>
      </p:sp>
      <p:sp>
        <p:nvSpPr>
          <p:cNvPr id="20" name="Диаграмма 2" title="Диаграмма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 rtl="0"/>
            <a:r>
              <a:rPr lang="ru-RU" noProof="0"/>
              <a:t>Вставка диаграммы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00477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9EF72CE-34D2-4581-98D2-89218BC1B4E4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адпись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Диагональная полоса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Параллелограмм 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37" name="Текст 4" title="Подзаголовок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7" name="Заголовок 1" title="Название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 </a:t>
            </a:r>
          </a:p>
        </p:txBody>
      </p:sp>
      <p:sp>
        <p:nvSpPr>
          <p:cNvPr id="15" name="Таблица 11" title="Таблица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 rtlCol="0"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Вставка таблицы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1506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фотограф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CAFD81C-E6E5-4292-828B-BD147E6DE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" name="Прямоугольный треугольник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Рисунок 31" title="Изображение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 title="Название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rtlCol="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Добавьте подпись</a:t>
            </a:r>
          </a:p>
        </p:txBody>
      </p:sp>
    </p:spTree>
    <p:extLst>
      <p:ext uri="{BB962C8B-B14F-4D97-AF65-F5344CB8AC3E}">
        <p14:creationId xmlns:p14="http://schemas.microsoft.com/office/powerpoint/2010/main" val="4237576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0A6720D-B182-4290-BD91-1D1E4D9306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Название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Номер телефона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Электронная почта </a:t>
            </a:r>
          </a:p>
        </p:txBody>
      </p:sp>
      <p:sp>
        <p:nvSpPr>
          <p:cNvPr id="13" name="Текст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Веб-сайт компании</a:t>
            </a:r>
          </a:p>
        </p:txBody>
      </p:sp>
      <p:sp>
        <p:nvSpPr>
          <p:cNvPr id="14" name="Форма 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 dirty="0"/>
          </a:p>
        </p:txBody>
      </p:sp>
      <p:sp>
        <p:nvSpPr>
          <p:cNvPr id="15" name="Форма 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 dirty="0"/>
          </a:p>
        </p:txBody>
      </p:sp>
      <p:sp>
        <p:nvSpPr>
          <p:cNvPr id="19" name="Форма 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 dirty="0"/>
          </a:p>
        </p:txBody>
      </p:sp>
      <p:sp>
        <p:nvSpPr>
          <p:cNvPr id="20" name="Форма 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 dirty="0"/>
          </a:p>
        </p:txBody>
      </p:sp>
      <p:sp>
        <p:nvSpPr>
          <p:cNvPr id="21" name="Прямоугольный треугольник 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Рисунок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39051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rtl="0"/>
            <a:fld id="{8699F50C-BE38-4BD0-BA84-9B090E1F2B9B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6488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5" r:id="rId3"/>
    <p:sldLayoutId id="2147483706" r:id="rId4"/>
    <p:sldLayoutId id="2147483708" r:id="rId5"/>
    <p:sldLayoutId id="2147483704" r:id="rId6"/>
    <p:sldLayoutId id="2147483689" r:id="rId7"/>
    <p:sldLayoutId id="2147483668" r:id="rId8"/>
    <p:sldLayoutId id="2147483707" r:id="rId9"/>
    <p:sldLayoutId id="2147483710" r:id="rId10"/>
    <p:sldLayoutId id="2147483709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692" r:id="rId17"/>
    <p:sldLayoutId id="2147483697" r:id="rId18"/>
    <p:sldLayoutId id="2147483674" r:id="rId19"/>
    <p:sldLayoutId id="2147483716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consultant.ru/document/cons_doc_LAW_163320/aa7b9f946bdbfc7db2f24ea5dd7403df4623ad77/" TargetMode="Externa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g"/><Relationship Id="rId5" Type="http://schemas.openxmlformats.org/officeDocument/2006/relationships/hyperlink" Target="http://nalog.garant.ru/fns/nk/11e2106fa4ec328ea2d88df540010b52/" TargetMode="External"/><Relationship Id="rId4" Type="http://schemas.openxmlformats.org/officeDocument/2006/relationships/hyperlink" Target="https://www.garant.ru/products/ipo/prime/doc/406281397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g"/><Relationship Id="rId5" Type="http://schemas.openxmlformats.org/officeDocument/2006/relationships/hyperlink" Target="https://www.garant.ru/products/ipo/prime/doc/406281397/" TargetMode="External"/><Relationship Id="rId4" Type="http://schemas.openxmlformats.org/officeDocument/2006/relationships/hyperlink" Target="https://www.consultant.ru/document/cons_doc_LAW_163320/aa7b9f946bdbfc7db2f24ea5dd7403df4623ad77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g"/><Relationship Id="rId4" Type="http://schemas.openxmlformats.org/officeDocument/2006/relationships/hyperlink" Target="https://www.moedelo.org/Pro/View/Legals/97-426103528166?anchor=Q0000000020NM8TT&amp;referer=Search&amp;query=%D1%81%D1%82.%20346.21%20%D0%9D%D0%9A%20%D0%A0%D0%A4&amp;position=0&amp;_companyId=1174982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2.jp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title="Изображение здания">
            <a:extLst>
              <a:ext uri="{FF2B5EF4-FFF2-40B4-BE49-F238E27FC236}">
                <a16:creationId xmlns:a16="http://schemas.microsoft.com/office/drawing/2014/main" id="{257F6BCE-75BB-4ECD-BEA5-21C36A9CC0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743" r="20743"/>
          <a:stretch>
            <a:fillRect/>
          </a:stretch>
        </p:blipFill>
        <p:spPr/>
      </p:pic>
      <p:sp>
        <p:nvSpPr>
          <p:cNvPr id="18" name="Шестиугольник 17" descr="Сплошной темный шестиугольник в центре изображения">
            <a:extLst>
              <a:ext uri="{FF2B5EF4-FFF2-40B4-BE49-F238E27FC236}">
                <a16:creationId xmlns:a16="http://schemas.microsoft.com/office/drawing/2014/main" id="{0E6B042D-E9CB-40E0-AAE9-6AD11F53E044}"/>
              </a:ext>
            </a:extLst>
          </p:cNvPr>
          <p:cNvSpPr/>
          <p:nvPr/>
        </p:nvSpPr>
        <p:spPr>
          <a:xfrm rot="16200000">
            <a:off x="2679702" y="2388914"/>
            <a:ext cx="2412998" cy="2080172"/>
          </a:xfrm>
          <a:prstGeom prst="hexagon">
            <a:avLst/>
          </a:prstGeom>
          <a:solidFill>
            <a:srgbClr val="001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B09D646-B6F2-415E-AE0A-9858391315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553200"/>
            <a:ext cx="12192000" cy="304800"/>
          </a:xfrm>
        </p:spPr>
        <p:txBody>
          <a:bodyPr anchor="ctr">
            <a:normAutofit/>
          </a:bodyPr>
          <a:lstStyle/>
          <a:p>
            <a:pPr algn="ctr" rtl="0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Решения, дающие финансовую  безопасность!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5DF302-1CB7-4F01-B4A5-CB9F1F92F1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98" r="1598"/>
          <a:stretch/>
        </p:blipFill>
        <p:spPr>
          <a:xfrm>
            <a:off x="2492957" y="1986707"/>
            <a:ext cx="2514610" cy="2884583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4D9D0D-8A50-4EDD-8290-331DCCC8B904}"/>
              </a:ext>
            </a:extLst>
          </p:cNvPr>
          <p:cNvSpPr txBox="1"/>
          <p:nvPr/>
        </p:nvSpPr>
        <p:spPr>
          <a:xfrm>
            <a:off x="6293629" y="1954114"/>
            <a:ext cx="565072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сфере налогового законодательства для представителей сферы общественного питания</a:t>
            </a:r>
          </a:p>
        </p:txBody>
      </p:sp>
    </p:spTree>
    <p:extLst>
      <p:ext uri="{BB962C8B-B14F-4D97-AF65-F5344CB8AC3E}">
        <p14:creationId xmlns:p14="http://schemas.microsoft.com/office/powerpoint/2010/main" val="3980699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Человек, использующий планшет в продуктовом магазине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2883" r="22883"/>
          <a:stretch/>
        </p:blipFill>
        <p:spPr>
          <a:xfrm>
            <a:off x="6470650" y="-14249"/>
            <a:ext cx="5588000" cy="6872249"/>
          </a:xfrm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smtClean="0"/>
              <a:pPr rtl="0"/>
              <a:t>2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9FCDE1-362F-4281-9773-81285EE783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98" r="1598"/>
          <a:stretch/>
        </p:blipFill>
        <p:spPr>
          <a:xfrm>
            <a:off x="10479291" y="136525"/>
            <a:ext cx="1335360" cy="153183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29B71B83-BFBE-48CC-B6EC-724E0FD9EEF4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</p:spPr>
        <p:txBody>
          <a:bodyPr vert="horz" lIns="91440" tIns="45720" rIns="9144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Решения, дающие финансовую  безопасность!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BB60E4-C785-456A-8612-A691887E710E}"/>
              </a:ext>
            </a:extLst>
          </p:cNvPr>
          <p:cNvSpPr txBox="1"/>
          <p:nvPr/>
        </p:nvSpPr>
        <p:spPr>
          <a:xfrm>
            <a:off x="761117" y="1768071"/>
            <a:ext cx="11053534" cy="446276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ru-R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Одно из главных изменений, волнующих предпринимателей, необходимость платить в 2025 году НДС при работе на УСН. УСН — система налогообложения, подходящая для ИП, малого и среднего бизнеса, так как ее основные черты — сниженная ставка и относительно простая отчетность. Здесь предполагаются два варианта развития событий:</a:t>
            </a:r>
          </a:p>
          <a:p>
            <a:pPr algn="l"/>
            <a:endParaRPr lang="ru-RU" sz="20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Доход за год не превысил 60 млн рублей</a:t>
            </a:r>
            <a:r>
              <a:rPr lang="ru-RU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Такие компании автоматически освобождаются от уплаты НДС на основании ст. 145 Налогового кодекса. Это касается всех сфер бизнеса, даже если компания работает с подакцизными товарами.</a:t>
            </a:r>
          </a:p>
          <a:p>
            <a:pPr algn="l"/>
            <a:endParaRPr lang="ru-RU" sz="20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Совокупный доход за 2024 год </a:t>
            </a:r>
            <a:r>
              <a:rPr lang="ru-RU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оказался более 60 млн рублей</a:t>
            </a:r>
            <a:r>
              <a:rPr lang="ru-RU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В таком случае предприятиям потребуется платить НДС в 2025 году.</a:t>
            </a:r>
          </a:p>
          <a:p>
            <a:pPr algn="ctr"/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 общее правило. Однако для общепита действуют свои особенности налогообложения. О них речь пойдет далее.</a:t>
            </a:r>
          </a:p>
        </p:txBody>
      </p:sp>
    </p:spTree>
    <p:extLst>
      <p:ext uri="{BB962C8B-B14F-4D97-AF65-F5344CB8AC3E}">
        <p14:creationId xmlns:p14="http://schemas.microsoft.com/office/powerpoint/2010/main" val="972005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 descr="Пустой план открытия Office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2628" r="-1" b="-1"/>
          <a:stretch/>
        </p:blipFill>
        <p:spPr>
          <a:xfrm>
            <a:off x="3929387" y="1776315"/>
            <a:ext cx="8262613" cy="4945160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noFill/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146971" y="6356350"/>
            <a:ext cx="7402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699F50C-BE38-4BD0-BA84-9B090E1F2B9B}" type="slidenum">
              <a:rPr lang="ru-RU" smtClean="0"/>
              <a:pPr>
                <a:spcAft>
                  <a:spcPts val="600"/>
                </a:spcAft>
              </a:pPr>
              <a:t>3</a:t>
            </a:fld>
            <a:endParaRPr lang="ru-RU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9AB5DD32-7F60-434B-A875-24DB55766C3A}"/>
              </a:ext>
            </a:extLst>
          </p:cNvPr>
          <p:cNvSpPr txBox="1">
            <a:spLocks/>
          </p:cNvSpPr>
          <p:nvPr/>
        </p:nvSpPr>
        <p:spPr>
          <a:xfrm>
            <a:off x="0" y="6356350"/>
            <a:ext cx="12191999" cy="50165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Решения, дающие финансовую  безопасность!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77DDAD-E92B-476D-A0B2-31CB679D55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98" r="1598"/>
          <a:stretch/>
        </p:blipFill>
        <p:spPr>
          <a:xfrm>
            <a:off x="10551838" y="-165091"/>
            <a:ext cx="1335360" cy="153183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045A6D-4E90-4ECD-B031-85C797CD61C5}"/>
              </a:ext>
            </a:extLst>
          </p:cNvPr>
          <p:cNvSpPr txBox="1"/>
          <p:nvPr/>
        </p:nvSpPr>
        <p:spPr>
          <a:xfrm>
            <a:off x="546100" y="1434843"/>
            <a:ext cx="11341098" cy="526297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С 1 января 2024 года вступило в силу новое условие, позволяющее использовать освобождение от уплаты НДС при оказании услуг общественного питания.</a:t>
            </a:r>
          </a:p>
          <a:p>
            <a:pPr algn="l"/>
            <a:endParaRPr lang="ru-RU" sz="28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	Условие касается среднемесячного размера выплат физическим лицам по расчету страховых взносов за предшествующий год, который не должен быть ниже среднемесячной зарплаты в регионе.</a:t>
            </a:r>
          </a:p>
          <a:p>
            <a:pPr algn="l"/>
            <a:endParaRPr lang="ru-RU" sz="28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При этом зарплата берется по виду деятельности, который относится к классу 56 «</a:t>
            </a:r>
            <a:r>
              <a:rPr lang="ru-RU" sz="28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Деятельность по предоставлению продуктов питания и напитков</a:t>
            </a:r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раздела I «Деятельность гостиниц и предприятий общественного питания» справочника </a:t>
            </a:r>
            <a:r>
              <a:rPr lang="ru-RU" b="0" i="0" dirty="0">
                <a:effectLst/>
                <a:latin typeface="Open Sans" panose="020B0606030504020204" pitchFamily="34" charset="0"/>
              </a:rPr>
              <a:t>ОКВЭД.</a:t>
            </a:r>
          </a:p>
        </p:txBody>
      </p:sp>
    </p:spTree>
    <p:extLst>
      <p:ext uri="{BB962C8B-B14F-4D97-AF65-F5344CB8AC3E}">
        <p14:creationId xmlns:p14="http://schemas.microsoft.com/office/powerpoint/2010/main" val="1742131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 descr="Пустой план открытия Office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2628" r="-1" b="-1"/>
          <a:stretch/>
        </p:blipFill>
        <p:spPr>
          <a:xfrm>
            <a:off x="3929387" y="1776315"/>
            <a:ext cx="8262613" cy="4945160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noFill/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146971" y="6356350"/>
            <a:ext cx="7402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699F50C-BE38-4BD0-BA84-9B090E1F2B9B}" type="slidenum">
              <a:rPr lang="ru-RU" smtClean="0"/>
              <a:pPr>
                <a:spcAft>
                  <a:spcPts val="600"/>
                </a:spcAft>
              </a:pPr>
              <a:t>4</a:t>
            </a:fld>
            <a:endParaRPr lang="ru-RU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9AB5DD32-7F60-434B-A875-24DB55766C3A}"/>
              </a:ext>
            </a:extLst>
          </p:cNvPr>
          <p:cNvSpPr txBox="1">
            <a:spLocks/>
          </p:cNvSpPr>
          <p:nvPr/>
        </p:nvSpPr>
        <p:spPr>
          <a:xfrm>
            <a:off x="0" y="6356350"/>
            <a:ext cx="12191999" cy="50165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Решения, дающие финансовую  безопасность!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045A6D-4E90-4ECD-B031-85C797CD61C5}"/>
              </a:ext>
            </a:extLst>
          </p:cNvPr>
          <p:cNvSpPr txBox="1"/>
          <p:nvPr/>
        </p:nvSpPr>
        <p:spPr>
          <a:xfrm>
            <a:off x="578806" y="1121515"/>
            <a:ext cx="11308392" cy="532453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определения размера среднемесячных выплат физлицам отражен в </a:t>
            </a: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письме Минфина России от 14.02.2023 № 03-07-07/12084@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разъяснениям, фактическое количество физических лиц определяется на основании расчета по страховым взносам, как количество физических лиц, с которыми заключены трудовые договоры, в том числе, гражданско-правовые договоры.</a:t>
            </a:r>
          </a:p>
          <a:p>
            <a:pPr algn="l"/>
            <a:endParaRPr lang="ru-RU" sz="24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Новое условие для освобождения от НДС услуг общепита будет действовать в совокупности с условиями, установленными с 2022 года на основании </a:t>
            </a:r>
            <a:r>
              <a:rPr lang="ru-RU" sz="24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пп</a:t>
            </a: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38 </a:t>
            </a:r>
            <a:r>
              <a:rPr lang="ru-RU" sz="24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п.3</a:t>
            </a: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ст. 149 Налогового Кодекса РФ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сумма доходов не превысила в совокупности 2 млрд рублей;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доходов от реализации услуг общественного питания в общей сумме доходов составил не менее 70 процентов.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77DDAD-E92B-476D-A0B2-31CB679D55F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98" r="1598"/>
          <a:stretch/>
        </p:blipFill>
        <p:spPr>
          <a:xfrm>
            <a:off x="10794905" y="0"/>
            <a:ext cx="1335360" cy="153183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1974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 descr="Пустой план открытия Office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2628" r="-1" b="-1"/>
          <a:stretch/>
        </p:blipFill>
        <p:spPr>
          <a:xfrm>
            <a:off x="3929387" y="1776315"/>
            <a:ext cx="8262613" cy="4945160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noFill/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146971" y="6356350"/>
            <a:ext cx="7402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699F50C-BE38-4BD0-BA84-9B090E1F2B9B}" type="slidenum">
              <a:rPr lang="ru-RU" smtClean="0"/>
              <a:pPr>
                <a:spcAft>
                  <a:spcPts val="600"/>
                </a:spcAft>
              </a:pPr>
              <a:t>5</a:t>
            </a:fld>
            <a:endParaRPr lang="ru-RU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9AB5DD32-7F60-434B-A875-24DB55766C3A}"/>
              </a:ext>
            </a:extLst>
          </p:cNvPr>
          <p:cNvSpPr txBox="1">
            <a:spLocks/>
          </p:cNvSpPr>
          <p:nvPr/>
        </p:nvSpPr>
        <p:spPr>
          <a:xfrm>
            <a:off x="0" y="6356350"/>
            <a:ext cx="12191999" cy="50165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Решения, дающие финансовую  безопасность!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045A6D-4E90-4ECD-B031-85C797CD61C5}"/>
              </a:ext>
            </a:extLst>
          </p:cNvPr>
          <p:cNvSpPr txBox="1"/>
          <p:nvPr/>
        </p:nvSpPr>
        <p:spPr>
          <a:xfrm>
            <a:off x="558800" y="1521569"/>
            <a:ext cx="11328398" cy="494516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этом зарплата берется по виду деятельности, который относится к классу 56 «</a:t>
            </a:r>
            <a:r>
              <a:rPr lang="ru-RU" sz="280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Деятельность по предоставлению продуктов питания и напитков</a:t>
            </a: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раздела I «Деятельность гостиниц и предприятий общественного питания» справочника ОКВЭД.</a:t>
            </a:r>
            <a:endParaRPr lang="ru-RU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Порядок определения размера среднемесячных выплат физлицам отражен в </a:t>
            </a:r>
            <a:r>
              <a:rPr lang="ru-RU" sz="280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письме Минфина России от 14.02.2023 № 03-07-07/12084@</a:t>
            </a: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Согласно разъяснениям, фактическое количество физических лиц определяется на основании расчета по страховым взносам, как количество физических лиц, с которыми заключены трудовые договоры, в том числе, гражданско-правовые договоры.</a:t>
            </a:r>
            <a:endParaRPr lang="ru-RU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77DDAD-E92B-476D-A0B2-31CB679D55F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98" r="1598"/>
          <a:stretch/>
        </p:blipFill>
        <p:spPr>
          <a:xfrm>
            <a:off x="10522809" y="107959"/>
            <a:ext cx="1335360" cy="153183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274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111B14-9CC4-43DC-8317-8225FADEE5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46971" y="6356350"/>
            <a:ext cx="740227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8699F50C-BE38-4BD0-BA84-9B090E1F2B9B}" type="slidenum">
              <a:rPr lang="ru-RU" noProof="0" smtClean="0"/>
              <a:pPr rtl="0">
                <a:spcAft>
                  <a:spcPts val="600"/>
                </a:spcAft>
              </a:pPr>
              <a:t>6</a:t>
            </a:fld>
            <a:endParaRPr lang="ru-RU" noProof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99CB8C62-17C1-4B4A-A6D5-9F69C59F59A6}"/>
              </a:ext>
            </a:extLst>
          </p:cNvPr>
          <p:cNvSpPr txBox="1">
            <a:spLocks/>
          </p:cNvSpPr>
          <p:nvPr/>
        </p:nvSpPr>
        <p:spPr>
          <a:xfrm>
            <a:off x="304802" y="6411167"/>
            <a:ext cx="12192000" cy="304800"/>
          </a:xfrm>
          <a:prstGeom prst="rect">
            <a:avLst/>
          </a:prstGeom>
        </p:spPr>
        <p:txBody>
          <a:bodyPr vert="horz" lIns="91440" tIns="45720" rIns="9144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Решения, дающие финансовую  безопасность!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03B012-F95F-4249-A8A7-D87BF13D8968}"/>
              </a:ext>
            </a:extLst>
          </p:cNvPr>
          <p:cNvSpPr txBox="1"/>
          <p:nvPr/>
        </p:nvSpPr>
        <p:spPr>
          <a:xfrm>
            <a:off x="406400" y="1281007"/>
            <a:ext cx="11480798" cy="48320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Расчёт численности обслуживающего персонала</a:t>
            </a:r>
          </a:p>
          <a:p>
            <a:pPr algn="just"/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 обслуживании с частичным обслуживанием официантами официант должен обслуживать 9–12 гостей.</a:t>
            </a:r>
          </a:p>
          <a:p>
            <a:pPr algn="just"/>
            <a:endParaRPr lang="ru-RU" sz="28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Nофициантов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Nгостей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10</a:t>
            </a:r>
          </a:p>
          <a:p>
            <a:pPr algn="just"/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Nофициантов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 40:10</a:t>
            </a:r>
          </a:p>
          <a:p>
            <a:pPr algn="just"/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Nофициантов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 4 человек</a:t>
            </a:r>
          </a:p>
          <a:p>
            <a:pPr algn="just"/>
            <a:endParaRPr lang="ru-RU" sz="28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обслуживания  на 40 человек:</a:t>
            </a:r>
          </a:p>
          <a:p>
            <a:pPr algn="just"/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официантов 5 разряда – 2 человека,</a:t>
            </a:r>
          </a:p>
          <a:p>
            <a:pPr algn="just"/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официантов 4 разряда – 2 человека.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90A8D44-7948-4BC3-88EB-657CC0D246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98" r="1598"/>
          <a:stretch/>
        </p:blipFill>
        <p:spPr>
          <a:xfrm>
            <a:off x="10479291" y="136525"/>
            <a:ext cx="1335360" cy="153183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44790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 descr="Пустой план открытия Office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2628" r="-1" b="-1"/>
          <a:stretch/>
        </p:blipFill>
        <p:spPr>
          <a:xfrm>
            <a:off x="3929387" y="1776315"/>
            <a:ext cx="8262613" cy="4945160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noFill/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146971" y="6356350"/>
            <a:ext cx="7402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699F50C-BE38-4BD0-BA84-9B090E1F2B9B}" type="slidenum">
              <a:rPr lang="ru-RU" smtClean="0"/>
              <a:pPr>
                <a:spcAft>
                  <a:spcPts val="600"/>
                </a:spcAft>
              </a:pPr>
              <a:t>7</a:t>
            </a:fld>
            <a:endParaRPr lang="ru-RU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9AB5DD32-7F60-434B-A875-24DB55766C3A}"/>
              </a:ext>
            </a:extLst>
          </p:cNvPr>
          <p:cNvSpPr txBox="1">
            <a:spLocks/>
          </p:cNvSpPr>
          <p:nvPr/>
        </p:nvSpPr>
        <p:spPr>
          <a:xfrm>
            <a:off x="0" y="6356350"/>
            <a:ext cx="12191999" cy="50165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Решения, дающие финансовую  безопасность!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2F8D4C-57FB-4B29-910F-04DEA8EB3968}"/>
              </a:ext>
            </a:extLst>
          </p:cNvPr>
          <p:cNvSpPr txBox="1"/>
          <p:nvPr/>
        </p:nvSpPr>
        <p:spPr>
          <a:xfrm>
            <a:off x="785584" y="1093371"/>
            <a:ext cx="10731500" cy="526297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ИП может уменьшить авансы по налогу и сам налог УСН на:</a:t>
            </a:r>
          </a:p>
          <a:p>
            <a:pPr algn="l"/>
            <a:endParaRPr lang="ru-RU" sz="28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фиксированные страховые взносы «за себя»;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дополнительный страховой взнос на ОПС;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страховые взносы за работников.</a:t>
            </a:r>
          </a:p>
          <a:p>
            <a:pPr algn="l"/>
            <a:endParaRPr lang="ru-RU" sz="28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уменьшения отличаются: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ИП без работников может уменьшить налог на все взносы «за себя» без ограничений;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ИП с работниками может уменьшить налог на взносы за себя и работников только наполовину.</a:t>
            </a:r>
          </a:p>
          <a:p>
            <a:pPr algn="l"/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 — 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п. 3.1 ст. 346.21 НК РФ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C2803C-1402-46F8-A623-70F35F2208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98" r="1598"/>
          <a:stretch/>
        </p:blipFill>
        <p:spPr>
          <a:xfrm>
            <a:off x="10551838" y="87935"/>
            <a:ext cx="1335360" cy="153183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43049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852517-148C-4A9F-8709-7BDCEFE3B8D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52225" y="6356350"/>
            <a:ext cx="739775" cy="365125"/>
          </a:xfrm>
        </p:spPr>
        <p:txBody>
          <a:bodyPr/>
          <a:lstStyle/>
          <a:p>
            <a:pPr rtl="0"/>
            <a:fld id="{8699F50C-BE38-4BD0-BA84-9B090E1F2B9B}" type="slidenum">
              <a:rPr lang="ru-RU" noProof="0" smtClean="0"/>
              <a:t>8</a:t>
            </a:fld>
            <a:endParaRPr lang="ru-RU" noProof="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117E01-66B8-49CC-84BC-E9E45C721C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09" r="2009"/>
          <a:stretch/>
        </p:blipFill>
        <p:spPr>
          <a:xfrm>
            <a:off x="0" y="679447"/>
            <a:ext cx="3523735" cy="4087027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CBC779FF-1F1A-4870-9FB6-A0971CB734E5}"/>
              </a:ext>
            </a:extLst>
          </p:cNvPr>
          <p:cNvSpPr txBox="1">
            <a:spLocks/>
          </p:cNvSpPr>
          <p:nvPr/>
        </p:nvSpPr>
        <p:spPr>
          <a:xfrm>
            <a:off x="0" y="6356350"/>
            <a:ext cx="12191999" cy="50165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Решения, дающие финансовую  безопасность!</a:t>
            </a:r>
            <a:endParaRPr lang="ru-RU" sz="1800" dirty="0">
              <a:solidFill>
                <a:schemeClr val="tx1"/>
              </a:solidFill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C94BA87-862F-4E57-A4E3-C782697EA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424012"/>
              </p:ext>
            </p:extLst>
          </p:nvPr>
        </p:nvGraphicFramePr>
        <p:xfrm>
          <a:off x="1571626" y="495300"/>
          <a:ext cx="9667874" cy="5495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12971">
                  <a:extLst>
                    <a:ext uri="{9D8B030D-6E8A-4147-A177-3AD203B41FA5}">
                      <a16:colId xmlns:a16="http://schemas.microsoft.com/office/drawing/2014/main" val="1171375942"/>
                    </a:ext>
                  </a:extLst>
                </a:gridCol>
                <a:gridCol w="2699293">
                  <a:extLst>
                    <a:ext uri="{9D8B030D-6E8A-4147-A177-3AD203B41FA5}">
                      <a16:colId xmlns:a16="http://schemas.microsoft.com/office/drawing/2014/main" val="378199621"/>
                    </a:ext>
                  </a:extLst>
                </a:gridCol>
                <a:gridCol w="1955610">
                  <a:extLst>
                    <a:ext uri="{9D8B030D-6E8A-4147-A177-3AD203B41FA5}">
                      <a16:colId xmlns:a16="http://schemas.microsoft.com/office/drawing/2014/main" val="2348237940"/>
                    </a:ext>
                  </a:extLst>
                </a:gridCol>
              </a:tblGrid>
              <a:tr h="32460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Выручка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100 000 000,00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НДС + УСН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36150825"/>
                  </a:ext>
                </a:extLst>
              </a:tr>
              <a:tr h="32460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1%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1 000 000,00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78325697"/>
                  </a:ext>
                </a:extLst>
              </a:tr>
              <a:tr h="32460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Страх. Взн.1% свыше 300 тысяч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997 000,00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26096025"/>
                  </a:ext>
                </a:extLst>
              </a:tr>
              <a:tr h="32460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Фиксированные платежи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49 500,00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17538099"/>
                  </a:ext>
                </a:extLst>
              </a:tr>
              <a:tr h="32460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ЗП 1 официанта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30 000,00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79465826"/>
                  </a:ext>
                </a:extLst>
              </a:tr>
              <a:tr h="32460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Страховые взносы 1 официанта 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27836249"/>
                  </a:ext>
                </a:extLst>
              </a:tr>
              <a:tr h="32460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в Пределах мрот 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5 811,08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23597577"/>
                  </a:ext>
                </a:extLst>
              </a:tr>
              <a:tr h="32460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Пониженный коффициент 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4402746"/>
                  </a:ext>
                </a:extLst>
              </a:tr>
              <a:tr h="324607"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10 758,00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1 613,70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22297441"/>
                  </a:ext>
                </a:extLst>
              </a:tr>
              <a:tr h="63801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Страховые взносы за 8 официантов  в месяц 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59 398,27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99467992"/>
                  </a:ext>
                </a:extLst>
              </a:tr>
              <a:tr h="324607"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68792075"/>
                  </a:ext>
                </a:extLst>
              </a:tr>
              <a:tr h="324607"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4527592"/>
                  </a:ext>
                </a:extLst>
              </a:tr>
              <a:tr h="63801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Страховые  взносы за год за 8 официантов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712 779,26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81264986"/>
                  </a:ext>
                </a:extLst>
              </a:tr>
              <a:tr h="32460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83097402"/>
                  </a:ext>
                </a:extLst>
              </a:tr>
              <a:tr h="32460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к уплате 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1 759 279,26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6 000 000,00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4940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7270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AF97FEBB-3C70-003D-E26E-135715E67FB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1770" y="4416565"/>
            <a:ext cx="1877575" cy="50639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Instagram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1E56922-8DB6-FE4B-62AD-EEEE2548629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888314" y="4416565"/>
            <a:ext cx="1877575" cy="506399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ВК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B21FAC5B-FF70-D583-9FE5-9E91069118B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254693" y="4441650"/>
            <a:ext cx="1877575" cy="50639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Telegram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4D2FD0B6-E8D4-E20F-632C-B6F2C44A3C22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001795" y="4368561"/>
            <a:ext cx="1877575" cy="506399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Youtube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Text Placeholder 9">
            <a:extLst>
              <a:ext uri="{FF2B5EF4-FFF2-40B4-BE49-F238E27FC236}">
                <a16:creationId xmlns:a16="http://schemas.microsoft.com/office/drawing/2014/main" id="{4BFA308B-1512-BB4C-4DC7-E1E6DFEA7403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445066" y="4416565"/>
            <a:ext cx="1877575" cy="506399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Сайт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96155F4-61B2-441D-9F16-788866450DA2}"/>
              </a:ext>
            </a:extLst>
          </p:cNvPr>
          <p:cNvPicPr>
            <a:picLocks noGrp="1" noChangeAspect="1"/>
          </p:cNvPicPr>
          <p:nvPr>
            <p:ph type="pic" sz="quarter" idx="59"/>
          </p:nvPr>
        </p:nvPicPr>
        <p:blipFill rotWithShape="1">
          <a:blip r:embed="rId3"/>
          <a:srcRect l="1265" r="659" b="3"/>
          <a:stretch/>
        </p:blipFill>
        <p:spPr>
          <a:xfrm>
            <a:off x="321390" y="215872"/>
            <a:ext cx="986816" cy="1121059"/>
          </a:xfrm>
          <a:noFill/>
        </p:spPr>
      </p:pic>
      <p:sp>
        <p:nvSpPr>
          <p:cNvPr id="24" name="Заголовок 23">
            <a:extLst>
              <a:ext uri="{FF2B5EF4-FFF2-40B4-BE49-F238E27FC236}">
                <a16:creationId xmlns:a16="http://schemas.microsoft.com/office/drawing/2014/main" id="{AD2C8D04-263D-9589-1CFF-A5968D7C3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234" y="143148"/>
            <a:ext cx="10515600" cy="1325563"/>
          </a:xfrm>
        </p:spPr>
        <p:txBody>
          <a:bodyPr rtlCol="0" anchor="ctr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 sz="3200" dirty="0">
                <a:latin typeface="+mn-lt"/>
              </a:rPr>
              <a:t>РЕШЕНИЯ ДАЮЩИЕ ФИНАНСОВУЮ БЕЗОПАСНОСТЬ</a:t>
            </a:r>
            <a:br>
              <a:rPr lang="ru-RU" sz="3200" dirty="0">
                <a:latin typeface="+mn-lt"/>
              </a:rPr>
            </a:br>
            <a:r>
              <a:rPr lang="ru-RU" sz="3200" dirty="0">
                <a:latin typeface="+mn-lt"/>
              </a:rPr>
              <a:t>+7 906 480 50 00</a:t>
            </a:r>
          </a:p>
        </p:txBody>
      </p:sp>
      <p:pic>
        <p:nvPicPr>
          <p:cNvPr id="9" name="Рисунок 8" descr="Изображение выглядит как шаблон, пиксель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76E60B2-E626-40BC-9AF0-CE6DF7BC4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5718" y="4871112"/>
            <a:ext cx="1409700" cy="140970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шаблон, пиксель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5FA2771-99FD-4570-8A17-50C4495B3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7335" y="4846764"/>
            <a:ext cx="1409700" cy="14097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шаблон, пиксель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01548EA-676D-4C33-B854-2EBA22484F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3418" y="4871112"/>
            <a:ext cx="1409700" cy="140970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шаблон, пиксель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C043CC2-F746-42D2-9603-F8B14CC14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1557" y="4852413"/>
            <a:ext cx="1409700" cy="140970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шаблон, пиксель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5BE8E34-A272-4A92-8653-BE8681ED90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234" y="4846764"/>
            <a:ext cx="1409700" cy="140970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Графика, Красочность, снимок экрана, круг&#10;&#10;Автоматически созданное описание">
            <a:extLst>
              <a:ext uri="{FF2B5EF4-FFF2-40B4-BE49-F238E27FC236}">
                <a16:creationId xmlns:a16="http://schemas.microsoft.com/office/drawing/2014/main" id="{E24E6437-B61D-49DC-BCA2-8FD1DCD350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798" y="2071358"/>
            <a:ext cx="1828571" cy="1828571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круг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9439F57D-0D4B-4BFF-9023-BC813E9099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55718" y="2311069"/>
            <a:ext cx="1495295" cy="1495295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Графика, круг, символ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E984DB34-5538-42FC-82F3-195D5E2852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3983" y="2152949"/>
            <a:ext cx="1828571" cy="1828571"/>
          </a:xfrm>
          <a:prstGeom prst="rect">
            <a:avLst/>
          </a:prstGeom>
        </p:spPr>
      </p:pic>
      <p:pic>
        <p:nvPicPr>
          <p:cNvPr id="48" name="Рисунок 47" descr="Изображение выглядит как текст, Шрифт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2649BB75-ECA0-4703-BB77-2040EFBC23B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41876" r="7549" b="10068"/>
          <a:stretch/>
        </p:blipFill>
        <p:spPr>
          <a:xfrm>
            <a:off x="4779491" y="2585905"/>
            <a:ext cx="2347941" cy="1220459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логотип, символ, Графи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9D1AB090-DF6D-442A-A84A-270A9228E2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37318" y="2110413"/>
            <a:ext cx="1828571" cy="1828571"/>
          </a:xfrm>
          <a:prstGeom prst="rect">
            <a:avLst/>
          </a:prstGeom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F781F3C5-14FA-4170-8298-C6B71003A3F1}"/>
              </a:ext>
            </a:extLst>
          </p:cNvPr>
          <p:cNvSpPr/>
          <p:nvPr/>
        </p:nvSpPr>
        <p:spPr>
          <a:xfrm>
            <a:off x="5209807" y="1861589"/>
            <a:ext cx="1553199" cy="9984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You</a:t>
            </a:r>
            <a:endParaRPr lang="ru-RU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2794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13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493_TF89027928" id="{84CAFB10-2417-4650-A34E-889C627F5DA2}" vid="{4C45BB41-01E1-4A8E-9534-E341FCCDBEF5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Темная презентация с шестиугольником</Template>
  <TotalTime>7650</TotalTime>
  <Words>721</Words>
  <Application>Microsoft Office PowerPoint</Application>
  <PresentationFormat>Широкоэкранный</PresentationFormat>
  <Paragraphs>96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Calibri</vt:lpstr>
      <vt:lpstr>Gill Sans SemiBold</vt:lpstr>
      <vt:lpstr>Open Sans</vt:lpstr>
      <vt:lpstr>Times New Roman</vt:lpstr>
      <vt:lpstr>Тема Office</vt:lpstr>
      <vt:lpstr>Решения, дающие финансовую  безопасность!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РЕШЕНИЯ ДАЮЩИЕ ФИНАНСОВУЮ БЕЗОПАСНОСТЬ +7 906 480 50 00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КОНЦЕЦИЯ РАЗВИТИЯ АГЕНСТВА ПО ПРЕДПРИНИМАТЕЛЬСТВУ И ИНВЕСТИЦИЯМ РЕСПУБЛИКИ ДАГЕСТАН</dc:title>
  <dc:creator>Джамиля Мелесова</dc:creator>
  <cp:lastModifiedBy>Джамиля Мелесова</cp:lastModifiedBy>
  <cp:revision>27</cp:revision>
  <dcterms:created xsi:type="dcterms:W3CDTF">2023-03-03T14:17:23Z</dcterms:created>
  <dcterms:modified xsi:type="dcterms:W3CDTF">2024-11-07T09:52:26Z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2018-08-01T18:19:24.2566460Z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